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42BE-6CD0-45DF-9A87-6CE5E75872A3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92B9-87D6-4888-BAAE-C680F60A5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400 mm – High Lambda Loft Rolls</a:t>
            </a:r>
            <a:r>
              <a:rPr lang="en-GB" baseline="0" dirty="0" smtClean="0"/>
              <a:t> – 0.9 U-Value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CBCD-A3DA-4757-B582-0CDA404A9D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0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rgbClr val="007CC2">
              <a:alpha val="25000"/>
            </a:srgbClr>
          </a:solidFill>
        </p:spPr>
        <p:txBody>
          <a:bodyPr anchor="ctr"/>
          <a:lstStyle>
            <a:lvl1pPr algn="r">
              <a:buFontTx/>
              <a:buNone/>
              <a:defRPr sz="10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4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4FED-5C52-45C3-AA97-D659F431BBBD}" type="datetime1">
              <a:rPr lang="en-US"/>
              <a:pPr>
                <a:defRPr/>
              </a:pPr>
              <a:t>2/1/2010</a:t>
            </a:fld>
            <a:endParaRPr lang="en-US" dirty="0"/>
          </a:p>
        </p:txBody>
      </p:sp>
      <p:sp>
        <p:nvSpPr>
          <p:cNvPr id="33" name="Rectangle 6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C297-4A42-46A3-99F4-E23407C89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" name="Rectangle 12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7304-2164-4278-8822-F92A735488BA}" type="datetimeFigureOut">
              <a:rPr lang="en-US" smtClean="0"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E943-A493-417A-9CF4-A84F50FDE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My%20Documents\Sales\Specials\09%2010%20EC5%20Customer%20Day\Insulation%20Movie.wm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Posi-Stud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785926"/>
            <a:ext cx="3524718" cy="495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6 12 MiTekLogo Correct Pantone Smaller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5988056"/>
            <a:ext cx="8572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9" cstate="print"/>
          <a:srcRect l="41990" t="13382" r="44278" b="11856"/>
          <a:stretch>
            <a:fillRect/>
          </a:stretch>
        </p:blipFill>
        <p:spPr>
          <a:xfrm>
            <a:off x="142844" y="1899025"/>
            <a:ext cx="1214443" cy="4958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8" y="1714500"/>
            <a:ext cx="32226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Ceiling cassette spans between spandrel panels, incorporating the roof support </a:t>
            </a:r>
            <a:r>
              <a:rPr lang="en-GB" sz="2400" b="1" dirty="0" err="1" smtClean="0">
                <a:latin typeface="Calibri" pitchFamily="34" charset="0"/>
              </a:rPr>
              <a:t>purlins</a:t>
            </a:r>
            <a:endParaRPr lang="en-GB" sz="2400" b="1" i="1" dirty="0">
              <a:latin typeface="Calibri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7" cstate="print"/>
          <a:srcRect l="24031" t="33567" r="26764" b="20661"/>
          <a:stretch>
            <a:fillRect/>
          </a:stretch>
        </p:blipFill>
        <p:spPr>
          <a:xfrm>
            <a:off x="0" y="2571744"/>
            <a:ext cx="6143702" cy="4286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06.png"/>
          <p:cNvPicPr>
            <a:picLocks noChangeAspect="1"/>
          </p:cNvPicPr>
          <p:nvPr/>
        </p:nvPicPr>
        <p:blipFill>
          <a:blip r:embed="rId7" cstate="print"/>
          <a:srcRect l="12742" r="8898" b="12741"/>
          <a:stretch>
            <a:fillRect/>
          </a:stretch>
        </p:blipFill>
        <p:spPr bwMode="auto">
          <a:xfrm>
            <a:off x="0" y="1965331"/>
            <a:ext cx="5857884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The Posi X-Rafter panels are supported at the eaves on dwarf timber frame walls</a:t>
            </a:r>
            <a:endParaRPr lang="en-GB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47789" y="1087938"/>
            <a:ext cx="8741212" cy="655590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6"/>
            <a:ext cx="315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Apex spandrels put in position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600" y="1087933"/>
            <a:ext cx="8739983" cy="6554988"/>
          </a:xfrm>
          <a:prstGeom prst="rect">
            <a:avLst/>
          </a:prstGeom>
        </p:spPr>
      </p:pic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3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4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6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Posi X-Rafter Panels clad with OSB in the habitable area are positioned, supported on the </a:t>
            </a:r>
            <a:r>
              <a:rPr lang="en-GB" sz="2400" b="1" dirty="0" err="1" smtClean="0">
                <a:latin typeface="Calibri" pitchFamily="34" charset="0"/>
              </a:rPr>
              <a:t>purlins</a:t>
            </a:r>
            <a:r>
              <a:rPr lang="en-GB" sz="2400" b="1" dirty="0" smtClean="0">
                <a:latin typeface="Calibri" pitchFamily="34" charset="0"/>
              </a:rPr>
              <a:t> and the dwarf wall.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47600" y="1087933"/>
            <a:ext cx="8739983" cy="655498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3" y="1714500"/>
            <a:ext cx="3151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Posi X-Rafter Panels clad with OSB in the habitable area are positioned, supported on the </a:t>
            </a:r>
            <a:r>
              <a:rPr lang="en-GB" sz="2400" b="1" dirty="0" err="1" smtClean="0">
                <a:latin typeface="Calibri" pitchFamily="34" charset="0"/>
              </a:rPr>
              <a:t>purlins</a:t>
            </a:r>
            <a:r>
              <a:rPr lang="en-GB" sz="2400" b="1" dirty="0" smtClean="0">
                <a:latin typeface="Calibri" pitchFamily="34" charset="0"/>
              </a:rPr>
              <a:t> and the dwarf wall.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7600" y="1087933"/>
            <a:ext cx="8739983" cy="6554988"/>
          </a:xfrm>
          <a:prstGeom prst="rect">
            <a:avLst/>
          </a:prstGeom>
        </p:spPr>
      </p:pic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3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4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6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Posi X-Rafter panels are insulated, felted and battened at point of manufacture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3" descr="iStock_000002114300XSmall.jpg"/>
          <p:cNvPicPr>
            <a:picLocks noChangeAspect="1"/>
          </p:cNvPicPr>
          <p:nvPr/>
        </p:nvPicPr>
        <p:blipFill>
          <a:blip r:embed="rId5" cstate="print"/>
          <a:srcRect t="7335"/>
          <a:stretch>
            <a:fillRect/>
          </a:stretch>
        </p:blipFill>
        <p:spPr bwMode="auto">
          <a:xfrm>
            <a:off x="2081216" y="-9525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37895" name="Picture 9" descr="01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1965331"/>
            <a:ext cx="65230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3" descr="iStock_000002114300XSmall.jpg"/>
          <p:cNvPicPr>
            <a:picLocks noChangeAspect="1"/>
          </p:cNvPicPr>
          <p:nvPr/>
        </p:nvPicPr>
        <p:blipFill>
          <a:blip r:embed="rId5" cstate="print"/>
          <a:srcRect t="7335"/>
          <a:stretch>
            <a:fillRect/>
          </a:stretch>
        </p:blipFill>
        <p:spPr bwMode="auto">
          <a:xfrm>
            <a:off x="2081216" y="-9525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38919" name="Picture 7" descr="01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1965331"/>
            <a:ext cx="65230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3" descr="iStock_000002114300XSmall.jpg"/>
          <p:cNvPicPr>
            <a:picLocks noChangeAspect="1"/>
          </p:cNvPicPr>
          <p:nvPr/>
        </p:nvPicPr>
        <p:blipFill>
          <a:blip r:embed="rId5" cstate="print"/>
          <a:srcRect t="7335"/>
          <a:stretch>
            <a:fillRect/>
          </a:stretch>
        </p:blipFill>
        <p:spPr bwMode="auto">
          <a:xfrm>
            <a:off x="2081216" y="-9525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39943" name="Picture 8" descr="02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1965331"/>
            <a:ext cx="65230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3" descr="iStock_000002114300XSmall.jpg"/>
          <p:cNvPicPr>
            <a:picLocks noChangeAspect="1"/>
          </p:cNvPicPr>
          <p:nvPr/>
        </p:nvPicPr>
        <p:blipFill>
          <a:blip r:embed="rId5" cstate="print"/>
          <a:srcRect t="7335"/>
          <a:stretch>
            <a:fillRect/>
          </a:stretch>
        </p:blipFill>
        <p:spPr bwMode="auto">
          <a:xfrm>
            <a:off x="2081216" y="-9525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40967" name="Picture 7" descr="02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1965331"/>
            <a:ext cx="65230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00562" y="1785926"/>
            <a:ext cx="3786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Advantages over Alternative Systems  </a:t>
            </a:r>
          </a:p>
          <a:p>
            <a:pPr>
              <a:buFont typeface="Arial" charset="0"/>
              <a:buChar char="•"/>
            </a:pPr>
            <a:endParaRPr lang="en-GB" sz="2400" b="1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latin typeface="Calibri" pitchFamily="34" charset="0"/>
              </a:rPr>
              <a:t>  Light </a:t>
            </a:r>
            <a:r>
              <a:rPr lang="en-GB" sz="2400" b="1" dirty="0">
                <a:latin typeface="Calibri" pitchFamily="34" charset="0"/>
              </a:rPr>
              <a:t>weight</a:t>
            </a:r>
          </a:p>
          <a:p>
            <a:pPr>
              <a:buFont typeface="Arial" charset="0"/>
              <a:buChar char="•"/>
            </a:pPr>
            <a:r>
              <a:rPr lang="en-GB" sz="2400" b="1" dirty="0">
                <a:latin typeface="Calibri" pitchFamily="34" charset="0"/>
              </a:rPr>
              <a:t>  Material savings</a:t>
            </a:r>
          </a:p>
          <a:p>
            <a:pPr>
              <a:buFont typeface="Arial" charset="0"/>
              <a:buChar char="•"/>
            </a:pPr>
            <a:r>
              <a:rPr lang="en-GB" sz="2400" b="1" dirty="0">
                <a:latin typeface="Calibri" pitchFamily="34" charset="0"/>
              </a:rPr>
              <a:t>  Less </a:t>
            </a:r>
            <a:r>
              <a:rPr lang="en-GB" sz="2400" b="1" dirty="0" smtClean="0">
                <a:latin typeface="Calibri" pitchFamily="34" charset="0"/>
              </a:rPr>
              <a:t>nailing</a:t>
            </a:r>
            <a:endParaRPr lang="en-GB" sz="24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400" b="1" dirty="0">
                <a:latin typeface="Calibri" pitchFamily="34" charset="0"/>
              </a:rPr>
              <a:t>  Stable during construction</a:t>
            </a:r>
          </a:p>
          <a:p>
            <a:pPr>
              <a:buFont typeface="Arial" charset="0"/>
              <a:buChar char="•"/>
            </a:pPr>
            <a:r>
              <a:rPr lang="en-GB" sz="2400" b="1" dirty="0">
                <a:latin typeface="Calibri" pitchFamily="34" charset="0"/>
              </a:rPr>
              <a:t>  Lower insulation </a:t>
            </a:r>
            <a:r>
              <a:rPr lang="en-GB" sz="2400" b="1" dirty="0" smtClean="0">
                <a:latin typeface="Calibri" pitchFamily="34" charset="0"/>
              </a:rPr>
              <a:t>costs</a:t>
            </a:r>
          </a:p>
        </p:txBody>
      </p:sp>
      <p:sp>
        <p:nvSpPr>
          <p:cNvPr id="9" name="TextBox 8"/>
          <p:cNvSpPr txBox="1"/>
          <p:nvPr/>
        </p:nvSpPr>
        <p:spPr>
          <a:xfrm rot="829752">
            <a:off x="613651" y="2382983"/>
            <a:ext cx="3661580" cy="37856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PATENT</a:t>
            </a:r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APPLIED</a:t>
            </a:r>
          </a:p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FOR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Posi-Stud – </a:t>
            </a:r>
            <a:r>
              <a:rPr lang="en-GB" sz="2600" b="1" dirty="0" smtClean="0">
                <a:solidFill>
                  <a:schemeClr val="bg1">
                    <a:lumMod val="85000"/>
                  </a:schemeClr>
                </a:solidFill>
                <a:ea typeface="Times New Roman"/>
                <a:cs typeface="Times New Roman"/>
              </a:rPr>
              <a:t>Thermal Performance</a:t>
            </a:r>
            <a:endParaRPr lang="en-GB" sz="2600" b="1" dirty="0">
              <a:solidFill>
                <a:schemeClr val="bg1">
                  <a:lumMod val="8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857364"/>
            <a:ext cx="623607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Posi-Stud – </a:t>
            </a:r>
            <a:r>
              <a:rPr lang="en-GB" sz="2600" b="1" dirty="0" smtClean="0">
                <a:solidFill>
                  <a:schemeClr val="bg1">
                    <a:lumMod val="85000"/>
                  </a:schemeClr>
                </a:solidFill>
                <a:ea typeface="Times New Roman"/>
                <a:cs typeface="Times New Roman"/>
              </a:rPr>
              <a:t>Thermal Performance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4" y="1785932"/>
            <a:ext cx="5968744" cy="495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95438"/>
            <a:ext cx="8643966" cy="5143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4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5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Housing is Changing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7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nsulation 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85786" y="2285992"/>
            <a:ext cx="5286412" cy="39648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4348" y="2214554"/>
            <a:ext cx="5429288" cy="40719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72264" y="3286124"/>
            <a:ext cx="16081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U Value: </a:t>
            </a:r>
          </a:p>
          <a:p>
            <a:r>
              <a:rPr lang="en-GB" sz="2200" b="1" dirty="0" smtClean="0">
                <a:solidFill>
                  <a:schemeClr val="bg1"/>
                </a:solidFill>
              </a:rPr>
              <a:t>0.09 W/m²K</a:t>
            </a:r>
          </a:p>
          <a:p>
            <a:endParaRPr lang="en-GB" sz="2200" b="1" dirty="0" smtClean="0">
              <a:solidFill>
                <a:schemeClr val="bg1"/>
              </a:solidFill>
            </a:endParaRPr>
          </a:p>
          <a:p>
            <a:r>
              <a:rPr lang="en-GB" sz="2200" b="1" dirty="0" smtClean="0">
                <a:solidFill>
                  <a:schemeClr val="bg1"/>
                </a:solidFill>
              </a:rPr>
              <a:t>400mm</a:t>
            </a:r>
          </a:p>
          <a:p>
            <a:r>
              <a:rPr lang="en-GB" sz="2200" b="1" dirty="0" smtClean="0">
                <a:solidFill>
                  <a:schemeClr val="bg1"/>
                </a:solidFill>
              </a:rPr>
              <a:t>44</a:t>
            </a:r>
            <a:r>
              <a:rPr lang="en-GB" sz="2200" b="1" dirty="0" smtClean="0">
                <a:solidFill>
                  <a:schemeClr val="bg1"/>
                </a:solidFill>
                <a:latin typeface="GreekC"/>
                <a:cs typeface="GreekC"/>
              </a:rPr>
              <a:t>l</a:t>
            </a:r>
            <a:r>
              <a:rPr lang="en-GB" sz="2200" b="1" dirty="0" smtClean="0">
                <a:solidFill>
                  <a:schemeClr val="bg1"/>
                </a:solidFill>
                <a:latin typeface="+mj-lt"/>
                <a:cs typeface="GreekC"/>
              </a:rPr>
              <a:t> Roll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385747"/>
          </a:xfrm>
          <a:solidFill>
            <a:srgbClr val="007CC2"/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71612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</a:rPr>
              <a:t>The Posi X-Rafter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2500306"/>
            <a:ext cx="7858180" cy="142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2.png"/>
          <p:cNvPicPr>
            <a:picLocks noChangeAspect="1"/>
          </p:cNvPicPr>
          <p:nvPr/>
        </p:nvPicPr>
        <p:blipFill>
          <a:blip r:embed="rId7" cstate="print"/>
          <a:srcRect l="12587" t="13732" r="21042" b="13032"/>
          <a:stretch>
            <a:fillRect/>
          </a:stretch>
        </p:blipFill>
        <p:spPr>
          <a:xfrm>
            <a:off x="1785918" y="3143248"/>
            <a:ext cx="3798120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0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0" y="85725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The Posi-Joist cassette floor provides the opportunity to guarantee a </a:t>
            </a:r>
            <a:r>
              <a:rPr lang="en-GB" sz="2400" b="1" dirty="0" smtClean="0">
                <a:latin typeface="Calibri" pitchFamily="34" charset="0"/>
              </a:rPr>
              <a:t>totally accurate platform </a:t>
            </a:r>
            <a:r>
              <a:rPr lang="en-GB" sz="2400" b="1" dirty="0">
                <a:latin typeface="Calibri" pitchFamily="34" charset="0"/>
              </a:rPr>
              <a:t>for the spandrel panels.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00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2413" y="857256"/>
            <a:ext cx="9520238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The </a:t>
            </a:r>
            <a:r>
              <a:rPr lang="en-GB" sz="2400" b="1" dirty="0" smtClean="0">
                <a:latin typeface="Calibri" pitchFamily="34" charset="0"/>
              </a:rPr>
              <a:t>Posi X-Rafter system uses flat top spandrel panels to support a structural ceiling cassette</a:t>
            </a:r>
            <a:endParaRPr lang="en-GB" sz="2400" b="1" i="1" dirty="0">
              <a:latin typeface="Calibri" pitchFamily="34" charset="0"/>
            </a:endParaRPr>
          </a:p>
        </p:txBody>
      </p:sp>
      <p:pic>
        <p:nvPicPr>
          <p:cNvPr id="10" name="Picture 13" descr="00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00230" y="857232"/>
            <a:ext cx="9520238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icture2.png"/>
          <p:cNvPicPr>
            <a:picLocks noChangeAspect="1"/>
          </p:cNvPicPr>
          <p:nvPr/>
        </p:nvPicPr>
        <p:blipFill>
          <a:blip r:embed="rId2" cstate="print"/>
          <a:srcRect b="57594"/>
          <a:stretch>
            <a:fillRect/>
          </a:stretch>
        </p:blipFill>
        <p:spPr bwMode="auto">
          <a:xfrm>
            <a:off x="4235450" y="0"/>
            <a:ext cx="2825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Picture6.jpg"/>
          <p:cNvPicPr>
            <a:picLocks noChangeAspect="1"/>
          </p:cNvPicPr>
          <p:nvPr/>
        </p:nvPicPr>
        <p:blipFill>
          <a:blip r:embed="rId3" cstate="print"/>
          <a:srcRect b="38884"/>
          <a:stretch>
            <a:fillRect/>
          </a:stretch>
        </p:blipFill>
        <p:spPr bwMode="auto">
          <a:xfrm>
            <a:off x="80963" y="0"/>
            <a:ext cx="215741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2" descr="iStock_000002764021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0"/>
            <a:ext cx="2041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441" y="971556"/>
            <a:ext cx="8643937" cy="708025"/>
          </a:xfrm>
          <a:solidFill>
            <a:srgbClr val="007CC2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The MiTek Posi X-Rafter</a:t>
            </a:r>
            <a:endParaRPr lang="en-GB" sz="26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 cstate="print"/>
          <a:srcRect t="4445" b="64444"/>
          <a:stretch>
            <a:fillRect/>
          </a:stretch>
        </p:blipFill>
        <p:spPr>
          <a:xfrm>
            <a:off x="6429388" y="-27432"/>
            <a:ext cx="2418668" cy="10001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0"/>
            <a:ext cx="2351836" cy="9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0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2413" y="857256"/>
            <a:ext cx="9520238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3" y="1714500"/>
            <a:ext cx="3151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The </a:t>
            </a:r>
            <a:r>
              <a:rPr lang="en-GB" sz="2400" b="1" dirty="0" smtClean="0">
                <a:latin typeface="Calibri" pitchFamily="34" charset="0"/>
              </a:rPr>
              <a:t>Posi X-Rafter system uses flat top spandrel panels to support a structural ceiling cassette</a:t>
            </a:r>
            <a:endParaRPr lang="en-GB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</Words>
  <Application>Microsoft Office PowerPoint</Application>
  <PresentationFormat>On-screen Show (4:3)</PresentationFormat>
  <Paragraphs>46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MiTek Industries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JBrennan</dc:creator>
  <cp:lastModifiedBy>JBrennan</cp:lastModifiedBy>
  <cp:revision>1</cp:revision>
  <dcterms:created xsi:type="dcterms:W3CDTF">2010-02-01T15:39:27Z</dcterms:created>
  <dcterms:modified xsi:type="dcterms:W3CDTF">2010-02-01T15:42:10Z</dcterms:modified>
</cp:coreProperties>
</file>